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28"/>
  </p:notesMasterIdLst>
  <p:handoutMasterIdLst>
    <p:handoutMasterId r:id="rId29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81" r:id="rId19"/>
    <p:sldId id="472" r:id="rId20"/>
    <p:sldId id="473" r:id="rId21"/>
    <p:sldId id="474" r:id="rId22"/>
    <p:sldId id="485" r:id="rId23"/>
    <p:sldId id="484" r:id="rId24"/>
    <p:sldId id="483" r:id="rId25"/>
    <p:sldId id="476" r:id="rId26"/>
    <p:sldId id="4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671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475513" y="354359"/>
          <a:ext cx="864569" cy="864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815596" y="671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Time is critical to respond to and mitigate security breaches</a:t>
          </a:r>
          <a:endParaRPr lang="en-US" sz="2400" kern="1200" dirty="0"/>
        </a:p>
      </dsp:txBody>
      <dsp:txXfrm>
        <a:off x="1815596" y="671"/>
        <a:ext cx="4045493" cy="1571944"/>
      </dsp:txXfrm>
    </dsp:sp>
    <dsp:sp modelId="{2A6D3742-98CC-4A35-9FA2-22C283943B5B}">
      <dsp:nvSpPr>
        <dsp:cNvPr id="0" name=""/>
        <dsp:cNvSpPr/>
      </dsp:nvSpPr>
      <dsp:spPr>
        <a:xfrm>
          <a:off x="0" y="1965602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475513" y="2319290"/>
          <a:ext cx="864569" cy="864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815596" y="1965602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It’s imperative to find new ways to protect critical data from attacks</a:t>
          </a:r>
          <a:endParaRPr lang="en-US" sz="2400" kern="1200" dirty="0"/>
        </a:p>
      </dsp:txBody>
      <dsp:txXfrm>
        <a:off x="1815596" y="1965602"/>
        <a:ext cx="4045493" cy="1571944"/>
      </dsp:txXfrm>
    </dsp:sp>
    <dsp:sp modelId="{672C7539-FC75-4ED9-B84F-B39EDEA83650}">
      <dsp:nvSpPr>
        <dsp:cNvPr id="0" name=""/>
        <dsp:cNvSpPr/>
      </dsp:nvSpPr>
      <dsp:spPr>
        <a:xfrm>
          <a:off x="0" y="3930533"/>
          <a:ext cx="5861090" cy="1571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475513" y="4284221"/>
          <a:ext cx="864569" cy="864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815596" y="3930533"/>
          <a:ext cx="4045493" cy="1571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364" tIns="166364" rIns="166364" bIns="16636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AI provides a viable solution to automated Intrusion Detection</a:t>
          </a:r>
          <a:endParaRPr lang="en-US" sz="2400" kern="1200" dirty="0"/>
        </a:p>
      </dsp:txBody>
      <dsp:txXfrm>
        <a:off x="1815596" y="3930533"/>
        <a:ext cx="4045493" cy="1571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A8AFA4-5C32-4100-9C6D-839A47E15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B5F253-7949-47C2-9DBD-1570ECDA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5421703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668426" y="1254763"/>
            <a:ext cx="3444948" cy="2481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107503" y="685799"/>
            <a:ext cx="5410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4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Model 1 – </a:t>
            </a:r>
            <a:r>
              <a:rPr lang="en-US" sz="4800" b="1" dirty="0" err="1">
                <a:latin typeface="+mj-lt"/>
                <a:ea typeface="+mj-ea"/>
                <a:cs typeface="+mj-cs"/>
              </a:rPr>
              <a:t>sk</a:t>
            </a:r>
            <a:r>
              <a:rPr lang="en-US" sz="4800" b="1" dirty="0">
                <a:latin typeface="+mj-lt"/>
                <a:ea typeface="+mj-ea"/>
                <a:cs typeface="+mj-cs"/>
              </a:rPr>
              <a:t>-learn - Logistic Classifier</a:t>
            </a: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62C1C72A-912A-42A4-A423-71C998CC6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881915B-F322-49FF-9FB8-0DB7747C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B5DD66F9-56A1-4451-805F-92DA50B4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D321DC4-1C02-4336-B175-9BC38D42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D486DDFE-A317-4250-A9A3-74BD5FE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FCE0B0-FCF2-41A6-8E00-0025EAFD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BC7FE44-ECD2-477A-92D5-D8A7E8725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253EFAB-1686-42D7-A642-A7C8F3F6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E8F8CE7D-71C1-4098-8EAE-B859E6F2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993A6CE0-AC52-4E61-83B5-C3E4F13E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61D1C2D-6655-4ACC-A97A-A3E0B838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FAD1D734-9FCA-4E7D-AE49-B9F48B29C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6976368-D259-4872-8B7E-34FC3FD23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45B00688-9D9F-46B8-A6C6-7F6016C7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F6796A2-6EA1-4581-AABD-C04DF4E3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527F30-B34A-4D36-B4DF-02FFCF077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A885DA6-05A5-4A6C-A1E0-F4275707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02CFB4-1B53-42E3-8C09-EEBE9082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E181514-9E60-464E-B673-51E18C2F8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901D08B-4DA1-4AF2-BE49-CA2281193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FC0BC04-A0C5-452D-B33A-B9CEED60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85.3%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A12658B-A9DE-1F86-75F2-7880E9F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18676"/>
              </p:ext>
            </p:extLst>
          </p:nvPr>
        </p:nvGraphicFramePr>
        <p:xfrm>
          <a:off x="643467" y="938696"/>
          <a:ext cx="10905068" cy="5673487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844937">
                  <a:extLst>
                    <a:ext uri="{9D8B030D-6E8A-4147-A177-3AD203B41FA5}">
                      <a16:colId xmlns:a16="http://schemas.microsoft.com/office/drawing/2014/main" val="2483902048"/>
                    </a:ext>
                  </a:extLst>
                </a:gridCol>
                <a:gridCol w="2838793">
                  <a:extLst>
                    <a:ext uri="{9D8B030D-6E8A-4147-A177-3AD203B41FA5}">
                      <a16:colId xmlns:a16="http://schemas.microsoft.com/office/drawing/2014/main" val="4136480772"/>
                    </a:ext>
                  </a:extLst>
                </a:gridCol>
                <a:gridCol w="2841004">
                  <a:extLst>
                    <a:ext uri="{9D8B030D-6E8A-4147-A177-3AD203B41FA5}">
                      <a16:colId xmlns:a16="http://schemas.microsoft.com/office/drawing/2014/main" val="934635563"/>
                    </a:ext>
                  </a:extLst>
                </a:gridCol>
                <a:gridCol w="2380334">
                  <a:extLst>
                    <a:ext uri="{9D8B030D-6E8A-4147-A177-3AD203B41FA5}">
                      <a16:colId xmlns:a16="http://schemas.microsoft.com/office/drawing/2014/main" val="434001233"/>
                    </a:ext>
                  </a:extLst>
                </a:gridCol>
              </a:tblGrid>
              <a:tr h="448224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2 – Decision Tree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3 – Random Forest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4 –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Classifier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5 – Ada Boost Classifier</a:t>
                      </a:r>
                    </a:p>
                  </a:txBody>
                  <a:tcPr marL="65823" marR="94033" marT="18807" marB="14104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4953"/>
                  </a:ext>
                </a:extLst>
              </a:tr>
              <a:tr h="4146850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'splitter': 'best'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'bootstrap': True,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'sqrt',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oob_score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'verbose': 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warm_start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'objective':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binary:logistic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use_label_encoder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base_score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'booster':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'callbacks':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colsample_bylevel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colsample_bynode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early_stopping_rounds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enable_categorical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eval_metric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feature_types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'gamma':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gpu_id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grow_policy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importance_type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interaction_constraints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max_bin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max_cat_threshold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max_cat_to_onehot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max_delta_step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max_leaves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'missing': nan,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monotone_constraints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num_parallel_tree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'predictor':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42,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reg_alpha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reg_lambda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sampling_method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scale_pos_weight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'subsample':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tree_method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validate_parameters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'verbosity': None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'algorithm': 'SAMME.R',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base_estimator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'deprecated',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'estimator': None,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1.0,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50,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None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4048"/>
                  </a:ext>
                </a:extLst>
              </a:tr>
              <a:tr h="385535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85.7%</a:t>
                      </a:r>
                    </a:p>
                  </a:txBody>
                  <a:tcPr marL="65823" marR="94033" marT="18807" marB="14104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Accuracy: 89.2%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 88.6%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87.8%</a:t>
                      </a:r>
                    </a:p>
                  </a:txBody>
                  <a:tcPr marL="65823" marR="94033" marT="18807" marB="14104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Using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Leadership is ranked by </a:t>
            </a:r>
            <a:r>
              <a:rPr lang="en-US" sz="1300" b="1" dirty="0" err="1"/>
              <a:t>eval_metric</a:t>
            </a:r>
            <a:r>
              <a:rPr lang="en-US" sz="1300" b="1" dirty="0"/>
              <a:t>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3" y="2734056"/>
            <a:ext cx="849722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Used </a:t>
            </a:r>
            <a:r>
              <a:rPr lang="en-US" sz="1500" b="1" dirty="0" err="1">
                <a:solidFill>
                  <a:srgbClr val="FFFFFF"/>
                </a:solidFill>
              </a:rPr>
              <a:t>Keras</a:t>
            </a:r>
            <a:r>
              <a:rPr lang="en-US" sz="1500" b="1" dirty="0">
                <a:solidFill>
                  <a:srgbClr val="FFFFFF"/>
                </a:solidFill>
              </a:rPr>
              <a:t> and </a:t>
            </a:r>
            <a:r>
              <a:rPr lang="en-US" sz="1500" b="1" dirty="0" err="1">
                <a:solidFill>
                  <a:srgbClr val="FFFFFF"/>
                </a:solidFill>
              </a:rPr>
              <a:t>Tensorflow</a:t>
            </a: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Built a Multi-Layer perceptron (MLP 2, 3 and 4 Layer),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LSTM was the highest rank on validation set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Metrics below are for validation set – 75% train and 25% validate</a:t>
            </a:r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AF16938D-858F-C483-AB39-1CA424E5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05" y="3508768"/>
            <a:ext cx="9766190" cy="27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MLP with 3 layers was the highest ranked</a:t>
            </a: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EA0EDCD8-EB2C-5C7A-B35E-2BE214D6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63" y="221982"/>
            <a:ext cx="9226074" cy="26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MLP 4-Layers Visualization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9703B-2CB7-FA32-4CE2-F5AAAAC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09" y="743798"/>
            <a:ext cx="2898463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With </a:t>
            </a:r>
            <a:r>
              <a:rPr lang="en-US" sz="1000" b="1" dirty="0" err="1"/>
              <a:t>Keras</a:t>
            </a:r>
            <a:r>
              <a:rPr lang="en-US" sz="1000" b="1" dirty="0"/>
              <a:t>, Multi-Layer </a:t>
            </a:r>
            <a:r>
              <a:rPr lang="en-US" sz="1000" b="1" dirty="0" err="1"/>
              <a:t>Perceptrons</a:t>
            </a:r>
            <a:r>
              <a:rPr lang="en-US" sz="1000" b="1" dirty="0"/>
              <a:t> took appropriate time to training, but scaled with the complexity of the network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LSTM and GRU models took more than double as long to train as feed forward networks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Epochs gave diminishing returns over time, the more epochs for training meant that less time could be used experimenting with other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48CB17-C5EE-4377-4713-26B3069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32922"/>
            <a:ext cx="10917936" cy="3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+mj-lt"/>
                <a:ea typeface="+mj-ea"/>
                <a:cs typeface="+mj-cs"/>
              </a:rPr>
              <a:t>PyCaret Leaderboard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PyCaret is another open-source AutoML Library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PyCaret provides a nice interface for evaluating the best model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4DC7F59-F003-E207-3F5F-87FBE9D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0" y="2729397"/>
            <a:ext cx="5085934" cy="348386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32B2333-3582-1168-A49B-14E05E8C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080" y="2729397"/>
            <a:ext cx="5380484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256522" y="591829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165332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5742163-0BC2-AA21-52EC-7BAEEB63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48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168378" y="1006512"/>
            <a:ext cx="7495561" cy="1004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822960">
              <a:lnSpc>
                <a:spcPct val="90000"/>
              </a:lnSpc>
              <a:spcBef>
                <a:spcPct val="0"/>
              </a:spcBef>
              <a:spcAft>
                <a:spcPts val="540"/>
              </a:spcAft>
            </a:pPr>
            <a:r>
              <a:rPr lang="en-US" sz="252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52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168379" y="1899358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08513"/>
            <a:ext cx="5294077" cy="334297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94" y="2502480"/>
            <a:ext cx="5680392" cy="3342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643467" y="2091346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– No Encryption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04464" y="2038973"/>
            <a:ext cx="593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– Packet data is encrypted with Public/Private Key</a:t>
            </a:r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3731"/>
            <a:ext cx="7214616" cy="54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1142</Words>
  <Application>Microsoft Macintosh PowerPoint</Application>
  <PresentationFormat>Widescreen</PresentationFormat>
  <Paragraphs>181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2023-03-28T04:20:21Z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